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9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8" r:id="rId6"/>
    <p:sldId id="260" r:id="rId7"/>
    <p:sldId id="261" r:id="rId8"/>
    <p:sldId id="262" r:id="rId9"/>
    <p:sldId id="263" r:id="rId10"/>
    <p:sldId id="264" r:id="rId11"/>
    <p:sldId id="265" r:id="rId12"/>
    <p:sldId id="271" r:id="rId13"/>
    <p:sldId id="269" r:id="rId14"/>
    <p:sldId id="267" r:id="rId15"/>
    <p:sldId id="272" r:id="rId16"/>
    <p:sldId id="273" r:id="rId17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111" charset="0"/>
        <a:ea typeface="ＭＳ Ｐゴシック" pitchFamily="-111" charset="-128"/>
        <a:cs typeface="ＭＳ Ｐゴシック" pitchFamily="-111" charset="-128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111" charset="0"/>
        <a:ea typeface="ＭＳ Ｐゴシック" pitchFamily="-111" charset="-128"/>
        <a:cs typeface="ＭＳ Ｐゴシック" pitchFamily="-111" charset="-128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111" charset="0"/>
        <a:ea typeface="ＭＳ Ｐゴシック" pitchFamily="-111" charset="-128"/>
        <a:cs typeface="ＭＳ Ｐゴシック" pitchFamily="-111" charset="-128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111" charset="0"/>
        <a:ea typeface="ＭＳ Ｐゴシック" pitchFamily="-111" charset="-128"/>
        <a:cs typeface="ＭＳ Ｐゴシック" pitchFamily="-111" charset="-128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111" charset="0"/>
        <a:ea typeface="ＭＳ Ｐゴシック" pitchFamily="-111" charset="-128"/>
        <a:cs typeface="ＭＳ Ｐゴシック" pitchFamily="-111" charset="-128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Arial" pitchFamily="-111" charset="0"/>
        <a:ea typeface="ＭＳ Ｐゴシック" pitchFamily="-111" charset="-128"/>
        <a:cs typeface="ＭＳ Ｐゴシック" pitchFamily="-111" charset="-128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Arial" pitchFamily="-111" charset="0"/>
        <a:ea typeface="ＭＳ Ｐゴシック" pitchFamily="-111" charset="-128"/>
        <a:cs typeface="ＭＳ Ｐゴシック" pitchFamily="-111" charset="-128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Arial" pitchFamily="-111" charset="0"/>
        <a:ea typeface="ＭＳ Ｐゴシック" pitchFamily="-111" charset="-128"/>
        <a:cs typeface="ＭＳ Ｐゴシック" pitchFamily="-111" charset="-128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Arial" pitchFamily="-111" charset="0"/>
        <a:ea typeface="ＭＳ Ｐゴシック" pitchFamily="-111" charset="-128"/>
        <a:cs typeface="ＭＳ Ｐゴシック" pitchFamily="-111" charset="-128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344" y="-1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presProps" Target="presProps.xml"/><Relationship Id="rId21" Type="http://schemas.openxmlformats.org/officeDocument/2006/relationships/viewProps" Target="viewProps.xml"/><Relationship Id="rId22" Type="http://schemas.openxmlformats.org/officeDocument/2006/relationships/theme" Target="theme/theme1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notesMaster" Target="notesMasters/notesMaster1.xml"/><Relationship Id="rId19" Type="http://schemas.openxmlformats.org/officeDocument/2006/relationships/printerSettings" Target="printerSettings/printerSettings1.bin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753264BF-E6F9-4949-BCB5-81C8A322CB5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45119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1" charset="0"/>
        <a:ea typeface="ＭＳ Ｐゴシック" pitchFamily="-111" charset="-128"/>
        <a:cs typeface="ＭＳ Ｐゴシック" pitchFamily="-111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1" charset="0"/>
        <a:ea typeface="ＭＳ Ｐゴシック" pitchFamily="-111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1" charset="0"/>
        <a:ea typeface="ＭＳ Ｐゴシック" pitchFamily="-111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1" charset="0"/>
        <a:ea typeface="ＭＳ Ｐゴシック" pitchFamily="-111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1" charset="0"/>
        <a:ea typeface="ＭＳ Ｐゴシック" pitchFamily="-111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8EB02AB-527E-9045-A322-5FE386EF92FE}" type="slidenum">
              <a:rPr lang="en-US"/>
              <a:pPr/>
              <a:t>1</a:t>
            </a:fld>
            <a:endParaRPr lang="en-US"/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529213D-09CA-0449-ACB6-79DA65AA2AEE}" type="slidenum">
              <a:rPr lang="en-US"/>
              <a:pPr/>
              <a:t>11</a:t>
            </a:fld>
            <a:endParaRPr lang="en-US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93AFF10-7D43-5245-B765-66AA267583B9}" type="slidenum">
              <a:rPr lang="en-US"/>
              <a:pPr/>
              <a:t>14</a:t>
            </a:fld>
            <a:endParaRPr lang="en-US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1EE7EE4-3E4D-B54C-9344-87830EA601AC}" type="slidenum">
              <a:rPr lang="en-US"/>
              <a:pPr/>
              <a:t>2</a:t>
            </a:fld>
            <a:endParaRPr lang="en-US"/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2CC40A8-9B98-5A40-9925-DED1CCE30434}" type="slidenum">
              <a:rPr lang="en-US"/>
              <a:pPr/>
              <a:t>3</a:t>
            </a:fld>
            <a:endParaRPr lang="en-US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A9C6BE3-B8CF-7549-8EE7-934C0914F879}" type="slidenum">
              <a:rPr lang="en-US"/>
              <a:pPr/>
              <a:t>4</a:t>
            </a:fld>
            <a:endParaRPr lang="en-US"/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3680374-A734-484C-B2F0-E14DDFC534EA}" type="slidenum">
              <a:rPr lang="en-US"/>
              <a:pPr/>
              <a:t>6</a:t>
            </a:fld>
            <a:endParaRPr lang="en-US"/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3C86C1F-D66D-0B47-913B-4CE34BD15BCE}" type="slidenum">
              <a:rPr lang="en-US"/>
              <a:pPr/>
              <a:t>7</a:t>
            </a:fld>
            <a:endParaRPr lang="en-US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077F636-1CB9-BC4C-B06C-96B0471D098B}" type="slidenum">
              <a:rPr lang="en-US"/>
              <a:pPr/>
              <a:t>8</a:t>
            </a:fld>
            <a:endParaRPr lang="en-US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6B87859-D4DF-7142-B172-F11D68F15047}" type="slidenum">
              <a:rPr lang="en-US"/>
              <a:pPr/>
              <a:t>9</a:t>
            </a:fld>
            <a:endParaRPr lang="en-US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11ADE61-88BD-FA4F-8692-F9E693CD89A4}" type="slidenum">
              <a:rPr lang="en-US"/>
              <a:pPr/>
              <a:t>10</a:t>
            </a:fld>
            <a:endParaRPr lang="en-US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76400"/>
            <a:ext cx="7772400" cy="1828800"/>
          </a:xfrm>
          <a:effectLst>
            <a:outerShdw blurRad="63500" dist="35915" dir="16979978" algn="ctr" rotWithShape="0">
              <a:srgbClr val="000000">
                <a:alpha val="75000"/>
              </a:srgbClr>
            </a:outerShdw>
          </a:effectLst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  <a:effectLst>
            <a:outerShdw blurRad="63500" dist="25399" dir="16979931" algn="ctr" rotWithShape="0">
              <a:srgbClr val="000000">
                <a:alpha val="75000"/>
              </a:srgbClr>
            </a:outerShdw>
          </a:effectLst>
        </p:spPr>
        <p:txBody>
          <a:bodyPr/>
          <a:lstStyle>
            <a:lvl1pPr marL="0" indent="0" algn="ctr">
              <a:buFont typeface="Wingdings" pitchFamily="-111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4B23E9-5CCE-7C4E-BC6F-8DEE3F4E2B9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078216-B64F-2B40-8FE1-4AE28869477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715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5715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8AC5CF-DD68-3C45-BDC4-2D8830F45BB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FE0EFD-83D4-4547-8AEB-15DE68C1FBF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1C752B-910A-4A4D-8E6D-4D2CB82D3E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297A61-1F03-864A-8555-34FAA215A0D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3E74ED-DF8E-8F41-9A72-9AB77131787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7AFDFF-AEB6-2E49-BD1A-401E4125F64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A9DC66-1D31-2D4C-8061-F3B7CA7903D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03A6EF-804D-A948-A856-4521AD12344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8C04BE-AD88-D745-AC33-0C3D9602A6B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35907" dir="16979964" algn="ctr" rotWithShape="0">
              <a:srgbClr val="000000">
                <a:alpha val="75000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5400" dir="16979900" algn="ctr" rotWithShape="0">
              <a:srgbClr val="000000">
                <a:alpha val="75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07C67CCE-B96B-704A-BB9F-216097C648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ＭＳ Ｐゴシック" pitchFamily="-111" charset="-128"/>
          <a:cs typeface="ＭＳ Ｐゴシック" pitchFamily="-111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11" charset="0"/>
          <a:ea typeface="ＭＳ Ｐゴシック" pitchFamily="-111" charset="-128"/>
          <a:cs typeface="ＭＳ Ｐゴシック" pitchFamily="-111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11" charset="0"/>
          <a:ea typeface="ＭＳ Ｐゴシック" pitchFamily="-111" charset="-128"/>
          <a:cs typeface="ＭＳ Ｐゴシック" pitchFamily="-111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11" charset="0"/>
          <a:ea typeface="ＭＳ Ｐゴシック" pitchFamily="-111" charset="-128"/>
          <a:cs typeface="ＭＳ Ｐゴシック" pitchFamily="-111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11" charset="0"/>
          <a:ea typeface="ＭＳ Ｐゴシック" pitchFamily="-111" charset="-128"/>
          <a:cs typeface="ＭＳ Ｐゴシック" pitchFamily="-111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11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11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11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11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-111" charset="2"/>
        <a:buChar char="n"/>
        <a:defRPr sz="3200">
          <a:solidFill>
            <a:schemeClr val="tx1"/>
          </a:solidFill>
          <a:latin typeface="+mn-lt"/>
          <a:ea typeface="ＭＳ Ｐゴシック" pitchFamily="-111" charset="-128"/>
          <a:cs typeface="ＭＳ Ｐゴシック" pitchFamily="-111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-111" charset="2"/>
        <a:buChar char="n"/>
        <a:defRPr sz="2800">
          <a:solidFill>
            <a:schemeClr val="tx1"/>
          </a:solidFill>
          <a:latin typeface="+mn-lt"/>
          <a:ea typeface="ＭＳ Ｐゴシック" pitchFamily="-111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-111" charset="2"/>
        <a:buChar char="n"/>
        <a:defRPr sz="2400">
          <a:solidFill>
            <a:schemeClr val="tx1"/>
          </a:solidFill>
          <a:latin typeface="+mn-lt"/>
          <a:ea typeface="ＭＳ Ｐゴシック" pitchFamily="-111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-111" charset="2"/>
        <a:buChar char="n"/>
        <a:defRPr sz="2000">
          <a:solidFill>
            <a:schemeClr val="tx1"/>
          </a:solidFill>
          <a:latin typeface="+mn-lt"/>
          <a:ea typeface="ＭＳ Ｐゴシック" pitchFamily="-111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-111" charset="2"/>
        <a:buChar char="n"/>
        <a:defRPr sz="2000">
          <a:solidFill>
            <a:schemeClr val="tx1"/>
          </a:solidFill>
          <a:latin typeface="+mn-lt"/>
          <a:ea typeface="ＭＳ Ｐゴシック" pitchFamily="-111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-111" charset="2"/>
        <a:buChar char="n"/>
        <a:defRPr sz="2000">
          <a:solidFill>
            <a:schemeClr val="tx1"/>
          </a:solidFill>
          <a:latin typeface="+mn-lt"/>
          <a:ea typeface="ＭＳ Ｐゴシック" pitchFamily="-111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-111" charset="2"/>
        <a:buChar char="n"/>
        <a:defRPr sz="2000">
          <a:solidFill>
            <a:schemeClr val="tx1"/>
          </a:solidFill>
          <a:latin typeface="+mn-lt"/>
          <a:ea typeface="ＭＳ Ｐゴシック" pitchFamily="-111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-111" charset="2"/>
        <a:buChar char="n"/>
        <a:defRPr sz="2000">
          <a:solidFill>
            <a:schemeClr val="tx1"/>
          </a:solidFill>
          <a:latin typeface="+mn-lt"/>
          <a:ea typeface="ＭＳ Ｐゴシック" pitchFamily="-111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-111" charset="2"/>
        <a:buChar char="n"/>
        <a:defRPr sz="2000">
          <a:solidFill>
            <a:schemeClr val="tx1"/>
          </a:solidFill>
          <a:latin typeface="+mn-lt"/>
          <a:ea typeface="ＭＳ Ｐゴシック" pitchFamily="-111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3.jpeg"/><Relationship Id="rId5" Type="http://schemas.openxmlformats.org/officeDocument/2006/relationships/image" Target="../media/image4.jpeg"/><Relationship Id="rId6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4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4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4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4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4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4"/>
          <p:cNvSpPr txBox="1"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 b="1" u="sng"/>
              <a:t>PHOTOSYNTHESIS</a:t>
            </a:r>
            <a:endParaRPr lang="en-US"/>
          </a:p>
        </p:txBody>
      </p:sp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0" y="533400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290513" algn="l"/>
              </a:tabLst>
            </a:pPr>
            <a:r>
              <a:rPr lang="en-US" sz="2000"/>
              <a:t>I.  2 stages to photosynthesis</a:t>
            </a:r>
          </a:p>
          <a:p>
            <a:pPr>
              <a:tabLst>
                <a:tab pos="290513" algn="l"/>
              </a:tabLst>
            </a:pPr>
            <a:r>
              <a:rPr lang="en-US" sz="2000"/>
              <a:t>	A.  Light Rxn (Photo-)</a:t>
            </a:r>
            <a:endParaRPr lang="en-US"/>
          </a:p>
        </p:txBody>
      </p:sp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0" y="1447800"/>
            <a:ext cx="9144000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344488" algn="l"/>
                <a:tab pos="742950" algn="l"/>
                <a:tab pos="1087438" algn="l"/>
                <a:tab pos="1431925" algn="l"/>
              </a:tabLst>
            </a:pPr>
            <a:r>
              <a:rPr lang="en-US" sz="2000"/>
              <a:t>II.  Light Rxn</a:t>
            </a:r>
          </a:p>
          <a:p>
            <a:pPr>
              <a:tabLst>
                <a:tab pos="344488" algn="l"/>
                <a:tab pos="742950" algn="l"/>
                <a:tab pos="1087438" algn="l"/>
                <a:tab pos="1431925" algn="l"/>
              </a:tabLst>
            </a:pPr>
            <a:r>
              <a:rPr lang="en-US" sz="2000"/>
              <a:t>	A.  Capturing light</a:t>
            </a:r>
            <a:r>
              <a:rPr lang="en-US" sz="2000">
                <a:sym typeface="Wingdings" pitchFamily="-111" charset="2"/>
              </a:rPr>
              <a:t></a:t>
            </a:r>
            <a:r>
              <a:rPr lang="en-US" sz="2000"/>
              <a:t> light &amp; pigments</a:t>
            </a:r>
          </a:p>
          <a:p>
            <a:pPr>
              <a:tabLst>
                <a:tab pos="344488" algn="l"/>
                <a:tab pos="742950" algn="l"/>
                <a:tab pos="1087438" algn="l"/>
                <a:tab pos="1431925" algn="l"/>
              </a:tabLst>
            </a:pPr>
            <a:r>
              <a:rPr lang="en-US" sz="2000"/>
              <a:t>		1.  Light from sun</a:t>
            </a:r>
          </a:p>
          <a:p>
            <a:pPr>
              <a:tabLst>
                <a:tab pos="344488" algn="l"/>
                <a:tab pos="742950" algn="l"/>
                <a:tab pos="1087438" algn="l"/>
                <a:tab pos="1431925" algn="l"/>
              </a:tabLst>
            </a:pPr>
            <a:r>
              <a:rPr lang="en-US" sz="2000"/>
              <a:t>			a.  Appears white</a:t>
            </a:r>
          </a:p>
          <a:p>
            <a:pPr>
              <a:tabLst>
                <a:tab pos="344488" algn="l"/>
                <a:tab pos="742950" algn="l"/>
                <a:tab pos="1087438" algn="l"/>
                <a:tab pos="1431925" algn="l"/>
              </a:tabLst>
            </a:pPr>
            <a:r>
              <a:rPr lang="en-US" sz="2000"/>
              <a:t>				1.  Composed of the visible spectrum</a:t>
            </a:r>
            <a:endParaRPr lang="en-US"/>
          </a:p>
        </p:txBody>
      </p:sp>
      <p:pic>
        <p:nvPicPr>
          <p:cNvPr id="2055" name="Picture 7" descr="EM Spectrum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0" y="3330575"/>
            <a:ext cx="4648200" cy="332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6" name="Text Box 8"/>
          <p:cNvSpPr txBox="1">
            <a:spLocks noChangeArrowheads="1"/>
          </p:cNvSpPr>
          <p:nvPr/>
        </p:nvSpPr>
        <p:spPr bwMode="auto">
          <a:xfrm>
            <a:off x="0" y="2971800"/>
            <a:ext cx="9144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1776413" algn="l"/>
              </a:tabLst>
            </a:pPr>
            <a:r>
              <a:rPr lang="en-US" sz="2000"/>
              <a:t>	a.  ROY G BIV</a:t>
            </a:r>
            <a:endParaRPr lang="en-US"/>
          </a:p>
        </p:txBody>
      </p:sp>
      <p:pic>
        <p:nvPicPr>
          <p:cNvPr id="2058" name="Picture 10" descr="Photo overview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48400" y="0"/>
            <a:ext cx="2895600" cy="2208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9" name="Text Box 11"/>
          <p:cNvSpPr txBox="1">
            <a:spLocks noChangeArrowheads="1"/>
          </p:cNvSpPr>
          <p:nvPr/>
        </p:nvSpPr>
        <p:spPr bwMode="auto">
          <a:xfrm>
            <a:off x="0" y="1143000"/>
            <a:ext cx="6172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290513" algn="l"/>
              </a:tabLst>
            </a:pPr>
            <a:r>
              <a:rPr lang="en-US" sz="2000"/>
              <a:t>	B.  Calvin Cycle (-synthesis)</a:t>
            </a:r>
            <a:endParaRPr lang="en-US"/>
          </a:p>
        </p:txBody>
      </p:sp>
      <p:pic>
        <p:nvPicPr>
          <p:cNvPr id="2060" name="Picture 12" descr="Photo overview 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43000" y="1512888"/>
            <a:ext cx="7010400" cy="534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1" name="Picture 13" descr="Photo overview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143000" y="1524000"/>
            <a:ext cx="6994525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7" dur="10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0" dur="10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3" grpId="0"/>
      <p:bldP spid="2054" grpId="0"/>
      <p:bldP spid="2056" grpId="0"/>
      <p:bldP spid="205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3"/>
          <p:cNvSpPr txBox="1">
            <a:spLocks noChangeArrowheads="1"/>
          </p:cNvSpPr>
          <p:nvPr/>
        </p:nvSpPr>
        <p:spPr bwMode="auto">
          <a:xfrm>
            <a:off x="0" y="3962400"/>
            <a:ext cx="9144000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742950" algn="l"/>
                <a:tab pos="1087438" algn="l"/>
                <a:tab pos="1431925" algn="l"/>
              </a:tabLst>
            </a:pPr>
            <a:r>
              <a:rPr lang="en-US" sz="2000"/>
              <a:t>	6.  Step 7</a:t>
            </a:r>
          </a:p>
          <a:p>
            <a:pPr>
              <a:tabLst>
                <a:tab pos="742950" algn="l"/>
                <a:tab pos="1087438" algn="l"/>
                <a:tab pos="1431925" algn="l"/>
              </a:tabLst>
            </a:pPr>
            <a:r>
              <a:rPr lang="en-US" sz="2000"/>
              <a:t>		a.  Electron then gets passed through a different electron transport chain</a:t>
            </a:r>
          </a:p>
          <a:p>
            <a:pPr>
              <a:tabLst>
                <a:tab pos="742950" algn="l"/>
                <a:tab pos="1087438" algn="l"/>
                <a:tab pos="1431925" algn="l"/>
              </a:tabLst>
            </a:pPr>
            <a:r>
              <a:rPr lang="en-US" sz="2000"/>
              <a:t>			1.  Ferredoxin (Fd) accepts electrons from “PEA”</a:t>
            </a:r>
          </a:p>
          <a:p>
            <a:pPr>
              <a:tabLst>
                <a:tab pos="742950" algn="l"/>
                <a:tab pos="1087438" algn="l"/>
                <a:tab pos="1431925" algn="l"/>
              </a:tabLst>
            </a:pPr>
            <a:r>
              <a:rPr lang="en-US" sz="2000"/>
              <a:t>			2.  </a:t>
            </a:r>
            <a:r>
              <a:rPr lang="en-US" sz="2000" u="sng"/>
              <a:t>No</a:t>
            </a:r>
            <a:r>
              <a:rPr lang="en-US" sz="2000"/>
              <a:t> proton gradient is created</a:t>
            </a:r>
          </a:p>
          <a:p>
            <a:pPr>
              <a:tabLst>
                <a:tab pos="742950" algn="l"/>
                <a:tab pos="1087438" algn="l"/>
                <a:tab pos="1431925" algn="l"/>
              </a:tabLst>
            </a:pPr>
            <a:r>
              <a:rPr lang="en-US" sz="2000"/>
              <a:t>	7.  Step 8</a:t>
            </a:r>
          </a:p>
          <a:p>
            <a:pPr>
              <a:tabLst>
                <a:tab pos="742950" algn="l"/>
                <a:tab pos="1087438" algn="l"/>
                <a:tab pos="1431925" algn="l"/>
              </a:tabLst>
            </a:pPr>
            <a:r>
              <a:rPr lang="en-US" sz="2000"/>
              <a:t>		a.  NADP</a:t>
            </a:r>
            <a:r>
              <a:rPr lang="en-US" sz="2000" baseline="30000"/>
              <a:t>+</a:t>
            </a:r>
            <a:r>
              <a:rPr lang="en-US" sz="2000"/>
              <a:t> reductase catalyzes NADPH</a:t>
            </a:r>
            <a:endParaRPr lang="en-US"/>
          </a:p>
        </p:txBody>
      </p:sp>
      <p:pic>
        <p:nvPicPr>
          <p:cNvPr id="31747" name="Picture 5" descr="10_13LinearElectronFlow_5-L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0" y="0"/>
            <a:ext cx="6705600" cy="382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10_17ThylakoidMembrane-L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685800"/>
            <a:ext cx="8418513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5" name="TextBox 7"/>
          <p:cNvSpPr txBox="1">
            <a:spLocks noChangeArrowheads="1"/>
          </p:cNvSpPr>
          <p:nvPr/>
        </p:nvSpPr>
        <p:spPr bwMode="auto">
          <a:xfrm>
            <a:off x="0" y="0"/>
            <a:ext cx="9144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738188" algn="l"/>
              </a:tabLst>
            </a:pPr>
            <a:r>
              <a:rPr lang="en-US"/>
              <a:t>	8.  Chemiosmosis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0" y="457200"/>
            <a:ext cx="8991600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1141413" algn="l"/>
                <a:tab pos="1539875" algn="l"/>
              </a:tabLst>
            </a:pPr>
            <a:r>
              <a:rPr lang="en-US"/>
              <a:t>	a.  Noteworthy differences between Cellular Respiration 		&amp; Photosynthesis</a:t>
            </a:r>
          </a:p>
          <a:p>
            <a:pPr>
              <a:tabLst>
                <a:tab pos="1141413" algn="l"/>
                <a:tab pos="1539875" algn="l"/>
              </a:tabLst>
            </a:pPr>
            <a:r>
              <a:rPr lang="en-US"/>
              <a:t>		1.  Phosphorylation vs. Photophosphorylation</a:t>
            </a:r>
          </a:p>
          <a:p>
            <a:pPr>
              <a:tabLst>
                <a:tab pos="1141413" algn="l"/>
                <a:tab pos="1539875" algn="l"/>
              </a:tabLst>
            </a:pPr>
            <a:r>
              <a:rPr lang="en-US"/>
              <a:t>		2.  Mito= organic molecules provide e</a:t>
            </a:r>
            <a:r>
              <a:rPr lang="en-US" baseline="30000"/>
              <a:t>-</a:t>
            </a:r>
            <a:r>
              <a:rPr lang="en-US"/>
              <a:t>, Chloro= H</a:t>
            </a:r>
            <a:r>
              <a:rPr lang="en-US" baseline="-25000"/>
              <a:t>2</a:t>
            </a:r>
            <a:r>
              <a:rPr lang="en-US"/>
              <a:t>O</a:t>
            </a:r>
          </a:p>
          <a:p>
            <a:pPr>
              <a:tabLst>
                <a:tab pos="1141413" algn="l"/>
                <a:tab pos="1539875" algn="l"/>
              </a:tabLst>
            </a:pPr>
            <a:r>
              <a:rPr lang="en-US"/>
              <a:t>		3.  Mito= H</a:t>
            </a:r>
            <a:r>
              <a:rPr lang="en-US" baseline="30000"/>
              <a:t>+</a:t>
            </a:r>
            <a:r>
              <a:rPr lang="en-US"/>
              <a:t> out- ATP created in matrix, Chloro= H</a:t>
            </a:r>
            <a:r>
              <a:rPr lang="en-US" baseline="30000"/>
              <a:t>+</a:t>
            </a:r>
            <a:r>
              <a:rPr lang="en-US"/>
              <a:t> in- 			ATP created in Stroma</a:t>
            </a:r>
          </a:p>
          <a:p>
            <a:pPr>
              <a:tabLst>
                <a:tab pos="1141413" algn="l"/>
                <a:tab pos="1539875" algn="l"/>
              </a:tabLst>
            </a:pPr>
            <a:r>
              <a:rPr lang="en-US"/>
              <a:t>			a.  Same for NADP &amp; NADPH </a:t>
            </a:r>
          </a:p>
        </p:txBody>
      </p:sp>
      <p:pic>
        <p:nvPicPr>
          <p:cNvPr id="10" name="Picture 9" descr="10_16ChemiosmosisComp-L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67000" y="3124200"/>
            <a:ext cx="4335463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1" descr="10_14MechanicalAnalogy-L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381000"/>
            <a:ext cx="7599363" cy="601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1" descr="10_05PhotosynthOverview_4-L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8450" y="152400"/>
            <a:ext cx="8547100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 Box 3"/>
          <p:cNvSpPr txBox="1">
            <a:spLocks noChangeArrowheads="1"/>
          </p:cNvSpPr>
          <p:nvPr/>
        </p:nvSpPr>
        <p:spPr bwMode="auto">
          <a:xfrm>
            <a:off x="0" y="152400"/>
            <a:ext cx="91440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398463" algn="l"/>
                <a:tab pos="796925" algn="l"/>
              </a:tabLst>
            </a:pPr>
            <a:r>
              <a:rPr lang="en-US" sz="2000" dirty="0"/>
              <a:t>III.  The Calvin Cycle</a:t>
            </a:r>
          </a:p>
          <a:p>
            <a:pPr>
              <a:tabLst>
                <a:tab pos="398463" algn="l"/>
                <a:tab pos="796925" algn="l"/>
              </a:tabLst>
            </a:pPr>
            <a:r>
              <a:rPr lang="en-US" sz="2000" dirty="0"/>
              <a:t>	A.  The synthesis part of </a:t>
            </a:r>
            <a:r>
              <a:rPr lang="en-US" sz="2000" dirty="0" smtClean="0"/>
              <a:t>photosynthesis (Carbon fixation)</a:t>
            </a:r>
          </a:p>
          <a:p>
            <a:pPr>
              <a:tabLst>
                <a:tab pos="398463" algn="l"/>
                <a:tab pos="796925" algn="l"/>
              </a:tabLst>
            </a:pPr>
            <a:r>
              <a:rPr lang="en-US" sz="2000" dirty="0"/>
              <a:t>		1.  Chloroplast captures CO</a:t>
            </a:r>
            <a:r>
              <a:rPr lang="en-US" sz="2000" baseline="-25000" dirty="0"/>
              <a:t>2</a:t>
            </a:r>
            <a:r>
              <a:rPr lang="en-US" sz="2000" dirty="0"/>
              <a:t> from the </a:t>
            </a:r>
            <a:r>
              <a:rPr lang="en-US" sz="2000" dirty="0" smtClean="0"/>
              <a:t>atmosphere</a:t>
            </a:r>
          </a:p>
          <a:p>
            <a:pPr>
              <a:tabLst>
                <a:tab pos="398463" algn="l"/>
                <a:tab pos="796925" algn="l"/>
              </a:tabLst>
            </a:pPr>
            <a:r>
              <a:rPr lang="en-US" sz="2000" dirty="0" smtClean="0"/>
              <a:t>		2.  Anabolic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0" y="1371600"/>
            <a:ext cx="91440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339725" algn="l"/>
              </a:tabLst>
            </a:pPr>
            <a:r>
              <a:rPr lang="en-US" dirty="0" smtClean="0"/>
              <a:t>	</a:t>
            </a:r>
            <a:r>
              <a:rPr lang="en-US" sz="2000" dirty="0" smtClean="0"/>
              <a:t>B.  Phases</a:t>
            </a:r>
          </a:p>
          <a:p>
            <a:pPr>
              <a:tabLst>
                <a:tab pos="339725" algn="l"/>
                <a:tab pos="747713" algn="l"/>
              </a:tabLst>
            </a:pPr>
            <a:r>
              <a:rPr lang="en-US" sz="2000" dirty="0" smtClean="0"/>
              <a:t>		1.  Phase 1: Carbon Fixation (per 3 CO</a:t>
            </a:r>
            <a:r>
              <a:rPr lang="en-US" sz="2000" baseline="-25000" dirty="0" smtClean="0"/>
              <a:t>2</a:t>
            </a:r>
            <a:r>
              <a:rPr lang="en-US" sz="2000" dirty="0" smtClean="0"/>
              <a:t>)</a:t>
            </a:r>
          </a:p>
          <a:p>
            <a:pPr>
              <a:tabLst>
                <a:tab pos="339725" algn="l"/>
                <a:tab pos="747713" algn="l"/>
                <a:tab pos="1089025" algn="l"/>
              </a:tabLst>
            </a:pPr>
            <a:r>
              <a:rPr lang="en-US" sz="2000" dirty="0" smtClean="0"/>
              <a:t>			a.  3 CO</a:t>
            </a:r>
            <a:r>
              <a:rPr lang="en-US" sz="2000" baseline="-25000" dirty="0" smtClean="0"/>
              <a:t>2</a:t>
            </a:r>
            <a:r>
              <a:rPr lang="en-US" sz="2000" dirty="0" smtClean="0"/>
              <a:t> attached to 3 </a:t>
            </a:r>
            <a:r>
              <a:rPr lang="en-US" sz="2000" dirty="0" err="1" smtClean="0"/>
              <a:t>ribulose</a:t>
            </a:r>
            <a:r>
              <a:rPr lang="en-US" sz="2000" dirty="0" smtClean="0"/>
              <a:t> </a:t>
            </a:r>
            <a:r>
              <a:rPr lang="en-US" sz="2000" dirty="0" err="1" smtClean="0"/>
              <a:t>biphosphate</a:t>
            </a:r>
            <a:r>
              <a:rPr lang="en-US" sz="2000" dirty="0" smtClean="0"/>
              <a:t> (</a:t>
            </a:r>
            <a:r>
              <a:rPr lang="en-US" sz="2000" dirty="0" err="1" smtClean="0"/>
              <a:t>RuBP</a:t>
            </a:r>
            <a:r>
              <a:rPr lang="en-US" sz="2000" dirty="0" smtClean="0"/>
              <a:t>)</a:t>
            </a:r>
          </a:p>
          <a:p>
            <a:pPr>
              <a:tabLst>
                <a:tab pos="339725" algn="l"/>
                <a:tab pos="747713" algn="l"/>
                <a:tab pos="1089025" algn="l"/>
                <a:tab pos="1428750" algn="l"/>
              </a:tabLst>
            </a:pPr>
            <a:r>
              <a:rPr lang="en-US" sz="2000" dirty="0" smtClean="0"/>
              <a:t>				1.  </a:t>
            </a:r>
            <a:r>
              <a:rPr lang="en-US" sz="2000" dirty="0" err="1" smtClean="0"/>
              <a:t>RuBP</a:t>
            </a:r>
            <a:r>
              <a:rPr lang="en-US" sz="2000" dirty="0" smtClean="0"/>
              <a:t> </a:t>
            </a:r>
            <a:r>
              <a:rPr lang="en-US" sz="2000" dirty="0" err="1" smtClean="0"/>
              <a:t>carboxylase</a:t>
            </a:r>
            <a:endParaRPr lang="en-US" sz="2000" dirty="0" smtClean="0"/>
          </a:p>
          <a:p>
            <a:pPr>
              <a:tabLst>
                <a:tab pos="339725" algn="l"/>
                <a:tab pos="747713" algn="l"/>
                <a:tab pos="1089025" algn="l"/>
                <a:tab pos="1428750" algn="l"/>
              </a:tabLst>
            </a:pPr>
            <a:r>
              <a:rPr lang="en-US" sz="2000" dirty="0" smtClean="0"/>
              <a:t>				2.  Very unstable and immediately splits in half</a:t>
            </a:r>
          </a:p>
          <a:p>
            <a:pPr>
              <a:tabLst>
                <a:tab pos="339725" algn="l"/>
                <a:tab pos="747713" algn="l"/>
                <a:tab pos="1089025" algn="l"/>
                <a:tab pos="1428750" algn="l"/>
                <a:tab pos="1768475" algn="l"/>
              </a:tabLst>
            </a:pPr>
            <a:r>
              <a:rPr lang="en-US" sz="2000" dirty="0" smtClean="0"/>
              <a:t>					a. Six 3-phosphoglycerate  </a:t>
            </a:r>
            <a:endParaRPr lang="en-US" dirty="0"/>
          </a:p>
        </p:txBody>
      </p:sp>
      <p:pic>
        <p:nvPicPr>
          <p:cNvPr id="9" name="Picture 8" descr="10_18CalvinCycle_1-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544013"/>
            <a:ext cx="9144000" cy="33139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747713" algn="l"/>
              </a:tabLst>
            </a:pPr>
            <a:r>
              <a:rPr lang="en-US" dirty="0" smtClean="0"/>
              <a:t>	</a:t>
            </a:r>
            <a:r>
              <a:rPr lang="en-US" sz="2000" dirty="0" smtClean="0"/>
              <a:t>2.  Phase 2: Reduction ( per 3 CO</a:t>
            </a:r>
            <a:r>
              <a:rPr lang="en-US" sz="2000" baseline="-25000" dirty="0" smtClean="0"/>
              <a:t>2</a:t>
            </a:r>
            <a:r>
              <a:rPr lang="en-US" sz="2000" dirty="0" smtClean="0"/>
              <a:t>)</a:t>
            </a:r>
          </a:p>
          <a:p>
            <a:pPr>
              <a:tabLst>
                <a:tab pos="747713" algn="l"/>
                <a:tab pos="1089025" algn="l"/>
              </a:tabLst>
            </a:pPr>
            <a:r>
              <a:rPr lang="en-US" sz="2000" dirty="0" smtClean="0"/>
              <a:t>		a.  Six 3-phosphoglycerate receive a phosphate from ATP (6)</a:t>
            </a:r>
          </a:p>
          <a:p>
            <a:pPr>
              <a:tabLst>
                <a:tab pos="747713" algn="l"/>
                <a:tab pos="1089025" algn="l"/>
                <a:tab pos="1428750" algn="l"/>
              </a:tabLst>
            </a:pPr>
            <a:r>
              <a:rPr lang="en-US" sz="2000" dirty="0" smtClean="0"/>
              <a:t>			1.  Six 1,3-biphosphoglycerate</a:t>
            </a:r>
          </a:p>
          <a:p>
            <a:pPr>
              <a:tabLst>
                <a:tab pos="747713" algn="l"/>
                <a:tab pos="1089025" algn="l"/>
                <a:tab pos="1428750" algn="l"/>
              </a:tabLst>
            </a:pPr>
            <a:r>
              <a:rPr lang="en-US" sz="2000" dirty="0" smtClean="0"/>
              <a:t>		</a:t>
            </a:r>
            <a:r>
              <a:rPr lang="en-US" sz="2000" dirty="0" err="1" smtClean="0"/>
              <a:t>b</a:t>
            </a:r>
            <a:r>
              <a:rPr lang="en-US" sz="2000" dirty="0" smtClean="0"/>
              <a:t>.  Six 1,3</a:t>
            </a:r>
            <a:r>
              <a:rPr lang="en-US" sz="2000" smtClean="0"/>
              <a:t>-biphosphoglycerate </a:t>
            </a:r>
            <a:r>
              <a:rPr lang="en-US" sz="2000" dirty="0" smtClean="0"/>
              <a:t>are reduced by 6 NADPH</a:t>
            </a:r>
          </a:p>
          <a:p>
            <a:pPr>
              <a:tabLst>
                <a:tab pos="747713" algn="l"/>
                <a:tab pos="1089025" algn="l"/>
                <a:tab pos="1428750" algn="l"/>
              </a:tabLst>
            </a:pPr>
            <a:r>
              <a:rPr lang="en-US" sz="2000" dirty="0" smtClean="0"/>
              <a:t>			1.  Looses 6 phosphate</a:t>
            </a:r>
          </a:p>
          <a:p>
            <a:pPr>
              <a:tabLst>
                <a:tab pos="747713" algn="l"/>
                <a:tab pos="1089025" algn="l"/>
                <a:tab pos="1428750" algn="l"/>
              </a:tabLst>
            </a:pPr>
            <a:r>
              <a:rPr lang="en-US" sz="2000" dirty="0" smtClean="0"/>
              <a:t>			2.  Becomes six Glyceraldehyde-3-phosphate (G3P)</a:t>
            </a:r>
          </a:p>
          <a:p>
            <a:pPr>
              <a:tabLst>
                <a:tab pos="747713" algn="l"/>
                <a:tab pos="1089025" algn="l"/>
                <a:tab pos="1428750" algn="l"/>
                <a:tab pos="1768475" algn="l"/>
              </a:tabLst>
            </a:pPr>
            <a:r>
              <a:rPr lang="en-US" sz="2000" dirty="0" smtClean="0"/>
              <a:t>				a.  Same 3-crabon sugar as </a:t>
            </a:r>
            <a:r>
              <a:rPr lang="en-US" sz="2000" dirty="0" err="1" smtClean="0"/>
              <a:t>glycolysis</a:t>
            </a:r>
            <a:r>
              <a:rPr lang="en-US" sz="2000" dirty="0" smtClean="0"/>
              <a:t> </a:t>
            </a:r>
          </a:p>
          <a:p>
            <a:pPr>
              <a:tabLst>
                <a:tab pos="747713" algn="l"/>
                <a:tab pos="1089025" algn="l"/>
                <a:tab pos="1428750" algn="l"/>
                <a:tab pos="1768475" algn="l"/>
              </a:tabLst>
            </a:pPr>
            <a:r>
              <a:rPr lang="en-US" sz="2000" dirty="0" smtClean="0"/>
              <a:t>				</a:t>
            </a:r>
            <a:r>
              <a:rPr lang="en-US" sz="2000" dirty="0" err="1" smtClean="0"/>
              <a:t>b</a:t>
            </a:r>
            <a:r>
              <a:rPr lang="en-US" sz="2000" dirty="0" smtClean="0"/>
              <a:t>.  One G3P leaves the cycle, 5 G3P continue in the cycle</a:t>
            </a:r>
            <a:endParaRPr lang="en-US" dirty="0"/>
          </a:p>
        </p:txBody>
      </p:sp>
      <p:pic>
        <p:nvPicPr>
          <p:cNvPr id="3" name="Picture 2" descr="10_18CalvinCycle_2-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0" y="2590800"/>
            <a:ext cx="4445165" cy="426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747713" algn="l"/>
              </a:tabLst>
            </a:pPr>
            <a:r>
              <a:rPr lang="en-US" dirty="0" smtClean="0"/>
              <a:t>	</a:t>
            </a:r>
            <a:r>
              <a:rPr lang="en-US" sz="2000" dirty="0" smtClean="0"/>
              <a:t>3.  Phase 3: Regeneration of CO</a:t>
            </a:r>
            <a:r>
              <a:rPr lang="en-US" sz="2000" baseline="-25000" dirty="0" smtClean="0"/>
              <a:t>2</a:t>
            </a:r>
            <a:r>
              <a:rPr lang="en-US" sz="2000" dirty="0" smtClean="0"/>
              <a:t> acceptor </a:t>
            </a:r>
            <a:r>
              <a:rPr lang="en-US" sz="2000" dirty="0" err="1" smtClean="0"/>
              <a:t>RuBP</a:t>
            </a:r>
            <a:r>
              <a:rPr lang="en-US" sz="2000" dirty="0" smtClean="0"/>
              <a:t> (per 3 CO</a:t>
            </a:r>
            <a:r>
              <a:rPr lang="en-US" sz="2000" baseline="-25000" dirty="0" smtClean="0"/>
              <a:t>2</a:t>
            </a:r>
            <a:r>
              <a:rPr lang="en-US" sz="2000" dirty="0" smtClean="0"/>
              <a:t>)</a:t>
            </a:r>
          </a:p>
          <a:p>
            <a:pPr>
              <a:tabLst>
                <a:tab pos="747713" algn="l"/>
                <a:tab pos="1089025" algn="l"/>
              </a:tabLst>
            </a:pPr>
            <a:r>
              <a:rPr lang="en-US" sz="2000" dirty="0" smtClean="0"/>
              <a:t>		a.  Five G3P are rearranged to create 3 molecules of </a:t>
            </a:r>
            <a:r>
              <a:rPr lang="en-US" sz="2000" dirty="0" err="1" smtClean="0"/>
              <a:t>RuBP</a:t>
            </a:r>
            <a:endParaRPr lang="en-US" sz="2000" dirty="0" smtClean="0"/>
          </a:p>
          <a:p>
            <a:pPr>
              <a:tabLst>
                <a:tab pos="747713" algn="l"/>
                <a:tab pos="1089025" algn="l"/>
                <a:tab pos="1428750" algn="l"/>
              </a:tabLst>
            </a:pPr>
            <a:r>
              <a:rPr lang="en-US" sz="2000" dirty="0" smtClean="0"/>
              <a:t>			1.  3 ATP are used</a:t>
            </a:r>
            <a:endParaRPr lang="en-US" dirty="0"/>
          </a:p>
        </p:txBody>
      </p:sp>
      <p:pic>
        <p:nvPicPr>
          <p:cNvPr id="3" name="Picture 2" descr="10_18CalvinCycle_3-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0200" y="1219200"/>
            <a:ext cx="5873968" cy="5638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1087438" algn="l"/>
              </a:tabLst>
            </a:pPr>
            <a:r>
              <a:rPr lang="en-US" sz="2000"/>
              <a:t>	b.  Light can either be absorbed, reflected, or transmitted</a:t>
            </a:r>
            <a:endParaRPr lang="en-US"/>
          </a:p>
        </p:txBody>
      </p:sp>
      <p:sp>
        <p:nvSpPr>
          <p:cNvPr id="1027" name="Text Box 3"/>
          <p:cNvSpPr txBox="1">
            <a:spLocks noChangeArrowheads="1"/>
          </p:cNvSpPr>
          <p:nvPr/>
        </p:nvSpPr>
        <p:spPr bwMode="auto">
          <a:xfrm>
            <a:off x="0" y="304800"/>
            <a:ext cx="91440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1087438" algn="l"/>
                <a:tab pos="1431925" algn="l"/>
                <a:tab pos="1776413" algn="l"/>
              </a:tabLst>
            </a:pPr>
            <a:r>
              <a:rPr lang="en-US" sz="2000"/>
              <a:t>	c.  Pigments</a:t>
            </a:r>
          </a:p>
          <a:p>
            <a:pPr>
              <a:tabLst>
                <a:tab pos="1087438" algn="l"/>
                <a:tab pos="1431925" algn="l"/>
                <a:tab pos="1776413" algn="l"/>
              </a:tabLst>
            </a:pPr>
            <a:r>
              <a:rPr lang="en-US" sz="2000"/>
              <a:t>		1.  A compound that absorbs light</a:t>
            </a:r>
          </a:p>
          <a:p>
            <a:pPr>
              <a:tabLst>
                <a:tab pos="1087438" algn="l"/>
                <a:tab pos="1431925" algn="l"/>
                <a:tab pos="1776413" algn="l"/>
              </a:tabLst>
            </a:pPr>
            <a:r>
              <a:rPr lang="en-US" sz="2000"/>
              <a:t>			a.  w/o pigments all light would be white</a:t>
            </a:r>
            <a:endParaRPr lang="en-US"/>
          </a:p>
        </p:txBody>
      </p:sp>
      <p:sp>
        <p:nvSpPr>
          <p:cNvPr id="1028" name="Text Box 4"/>
          <p:cNvSpPr txBox="1">
            <a:spLocks noChangeArrowheads="1"/>
          </p:cNvSpPr>
          <p:nvPr/>
        </p:nvSpPr>
        <p:spPr bwMode="auto">
          <a:xfrm>
            <a:off x="0" y="1219200"/>
            <a:ext cx="91440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1431925" algn="l"/>
                <a:tab pos="1776413" algn="l"/>
                <a:tab pos="2109788" algn="l"/>
              </a:tabLst>
            </a:pPr>
            <a:r>
              <a:rPr lang="en-US" sz="2000"/>
              <a:t>	2.  Different pigments absorb different colors of light</a:t>
            </a:r>
          </a:p>
          <a:p>
            <a:pPr>
              <a:tabLst>
                <a:tab pos="1431925" algn="l"/>
                <a:tab pos="1776413" algn="l"/>
                <a:tab pos="2109788" algn="l"/>
              </a:tabLst>
            </a:pPr>
            <a:r>
              <a:rPr lang="en-US" sz="2000"/>
              <a:t>		a.  The colors not absorbed are what is reflected or transmitted</a:t>
            </a:r>
          </a:p>
          <a:p>
            <a:pPr>
              <a:tabLst>
                <a:tab pos="1431925" algn="l"/>
                <a:tab pos="1776413" algn="l"/>
                <a:tab pos="2109788" algn="l"/>
              </a:tabLst>
            </a:pPr>
            <a:r>
              <a:rPr lang="en-US" sz="2000"/>
              <a:t>			1.  These are the colors you see</a:t>
            </a:r>
            <a:endParaRPr lang="en-US"/>
          </a:p>
        </p:txBody>
      </p:sp>
      <p:sp>
        <p:nvSpPr>
          <p:cNvPr id="1029" name="Text Box 5"/>
          <p:cNvSpPr txBox="1">
            <a:spLocks noChangeArrowheads="1"/>
          </p:cNvSpPr>
          <p:nvPr/>
        </p:nvSpPr>
        <p:spPr bwMode="auto">
          <a:xfrm>
            <a:off x="0" y="2133600"/>
            <a:ext cx="91440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742950" algn="l"/>
                <a:tab pos="1087438" algn="l"/>
                <a:tab pos="1431925" algn="l"/>
              </a:tabLst>
            </a:pPr>
            <a:r>
              <a:rPr lang="en-US" sz="2000"/>
              <a:t>	2.  Chloroplast pigments</a:t>
            </a:r>
          </a:p>
          <a:p>
            <a:pPr>
              <a:tabLst>
                <a:tab pos="742950" algn="l"/>
                <a:tab pos="1087438" algn="l"/>
                <a:tab pos="1431925" algn="l"/>
              </a:tabLst>
            </a:pPr>
            <a:r>
              <a:rPr lang="en-US" sz="2000"/>
              <a:t>		a.  Some terms</a:t>
            </a:r>
          </a:p>
          <a:p>
            <a:pPr>
              <a:tabLst>
                <a:tab pos="742950" algn="l"/>
                <a:tab pos="1087438" algn="l"/>
                <a:tab pos="1431925" algn="l"/>
              </a:tabLst>
            </a:pPr>
            <a:r>
              <a:rPr lang="en-US" sz="2000"/>
              <a:t>			1.  Chloroplast</a:t>
            </a:r>
            <a:r>
              <a:rPr lang="en-US" sz="2000">
                <a:sym typeface="Wingdings" pitchFamily="-111" charset="2"/>
              </a:rPr>
              <a:t></a:t>
            </a:r>
            <a:r>
              <a:rPr lang="en-US" sz="2000"/>
              <a:t> structures that house chlorophyll</a:t>
            </a:r>
          </a:p>
          <a:p>
            <a:pPr>
              <a:tabLst>
                <a:tab pos="742950" algn="l"/>
                <a:tab pos="1087438" algn="l"/>
                <a:tab pos="1431925" algn="l"/>
              </a:tabLst>
            </a:pPr>
            <a:r>
              <a:rPr lang="en-US" sz="2000"/>
              <a:t>			2.  Chlorophyll</a:t>
            </a:r>
            <a:r>
              <a:rPr lang="en-US" sz="2000">
                <a:sym typeface="Wingdings" pitchFamily="-111" charset="2"/>
              </a:rPr>
              <a:t></a:t>
            </a:r>
            <a:r>
              <a:rPr lang="en-US" sz="2000"/>
              <a:t> light absorbing pigments utilized in light Rxn</a:t>
            </a:r>
            <a:endParaRPr lang="en-US"/>
          </a:p>
        </p:txBody>
      </p:sp>
      <p:pic>
        <p:nvPicPr>
          <p:cNvPr id="1031" name="Picture 7" descr="chloroplast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47800" y="3484563"/>
            <a:ext cx="5721350" cy="337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2" name="Text Box 8"/>
          <p:cNvSpPr txBox="1">
            <a:spLocks noChangeArrowheads="1"/>
          </p:cNvSpPr>
          <p:nvPr/>
        </p:nvSpPr>
        <p:spPr bwMode="auto">
          <a:xfrm>
            <a:off x="0" y="3352800"/>
            <a:ext cx="9144000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1087438" algn="l"/>
                <a:tab pos="1431925" algn="l"/>
                <a:tab pos="1776413" algn="l"/>
                <a:tab pos="2109788" algn="l"/>
              </a:tabLst>
            </a:pPr>
            <a:r>
              <a:rPr lang="en-US" sz="2000"/>
              <a:t>	b.  Chlorophyll</a:t>
            </a:r>
          </a:p>
          <a:p>
            <a:pPr>
              <a:tabLst>
                <a:tab pos="1087438" algn="l"/>
                <a:tab pos="1431925" algn="l"/>
                <a:tab pos="1776413" algn="l"/>
                <a:tab pos="2109788" algn="l"/>
              </a:tabLst>
            </a:pPr>
            <a:r>
              <a:rPr lang="en-US" sz="2000"/>
              <a:t>		1.  Several different types</a:t>
            </a:r>
          </a:p>
          <a:p>
            <a:pPr>
              <a:tabLst>
                <a:tab pos="1087438" algn="l"/>
                <a:tab pos="1431925" algn="l"/>
                <a:tab pos="1776413" algn="l"/>
                <a:tab pos="2109788" algn="l"/>
              </a:tabLst>
            </a:pPr>
            <a:r>
              <a:rPr lang="en-US" sz="2000"/>
              <a:t>			a.  2 most important</a:t>
            </a:r>
          </a:p>
          <a:p>
            <a:pPr>
              <a:tabLst>
                <a:tab pos="1087438" algn="l"/>
                <a:tab pos="1431925" algn="l"/>
                <a:tab pos="1776413" algn="l"/>
                <a:tab pos="2109788" algn="l"/>
              </a:tabLst>
            </a:pPr>
            <a:r>
              <a:rPr lang="en-US" sz="2000"/>
              <a:t>				1.  chlorophyll a</a:t>
            </a:r>
          </a:p>
          <a:p>
            <a:pPr>
              <a:tabLst>
                <a:tab pos="1087438" algn="l"/>
                <a:tab pos="1431925" algn="l"/>
                <a:tab pos="1776413" algn="l"/>
                <a:tab pos="2109788" algn="l"/>
              </a:tabLst>
            </a:pPr>
            <a:r>
              <a:rPr lang="en-US" sz="2000"/>
              <a:t>				2.  chlorophyll b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3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7" grpId="0"/>
      <p:bldP spid="1028" grpId="0"/>
      <p:bldP spid="1029" grpId="0"/>
      <p:bldP spid="103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1431925" algn="l"/>
                <a:tab pos="1776413" algn="l"/>
              </a:tabLst>
            </a:pPr>
            <a:r>
              <a:rPr lang="en-US" sz="2000"/>
              <a:t>	2.  Chlorophyll a</a:t>
            </a:r>
          </a:p>
          <a:p>
            <a:pPr>
              <a:tabLst>
                <a:tab pos="1431925" algn="l"/>
                <a:tab pos="1776413" algn="l"/>
              </a:tabLst>
            </a:pPr>
            <a:r>
              <a:rPr lang="en-US" sz="2000"/>
              <a:t>		a.  primary pigment used in light Rxn</a:t>
            </a:r>
          </a:p>
          <a:p>
            <a:pPr>
              <a:tabLst>
                <a:tab pos="1431925" algn="l"/>
                <a:tab pos="1776413" algn="l"/>
              </a:tabLst>
            </a:pPr>
            <a:r>
              <a:rPr lang="en-US" sz="2000"/>
              <a:t>		b.  absorbs mainly red &amp; indigo</a:t>
            </a:r>
            <a:endParaRPr lang="en-US"/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152400" y="5181600"/>
            <a:ext cx="91440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1258888" algn="l"/>
                <a:tab pos="1603375" algn="l"/>
                <a:tab pos="2001838" algn="l"/>
              </a:tabLst>
            </a:pPr>
            <a:r>
              <a:rPr lang="en-US" sz="2000"/>
              <a:t>	3.  Chlorophyll b</a:t>
            </a:r>
          </a:p>
          <a:p>
            <a:pPr>
              <a:tabLst>
                <a:tab pos="1258888" algn="l"/>
                <a:tab pos="1603375" algn="l"/>
                <a:tab pos="2001838" algn="l"/>
              </a:tabLst>
            </a:pPr>
            <a:r>
              <a:rPr lang="en-US" sz="2000"/>
              <a:t>		a.  accessory pigment</a:t>
            </a:r>
          </a:p>
          <a:p>
            <a:pPr>
              <a:tabLst>
                <a:tab pos="1258888" algn="l"/>
                <a:tab pos="1603375" algn="l"/>
                <a:tab pos="2001838" algn="l"/>
              </a:tabLst>
            </a:pPr>
            <a:r>
              <a:rPr lang="en-US" sz="2000"/>
              <a:t>			1.  assists chlorophyll a in capturing light</a:t>
            </a:r>
          </a:p>
          <a:p>
            <a:pPr>
              <a:tabLst>
                <a:tab pos="1258888" algn="l"/>
                <a:tab pos="1603375" algn="l"/>
                <a:tab pos="2001838" algn="l"/>
              </a:tabLst>
            </a:pPr>
            <a:r>
              <a:rPr lang="en-US" sz="2000"/>
              <a:t>		b.  absorbs mainly blue w/ little indigo &amp; orange</a:t>
            </a:r>
            <a:endParaRPr lang="en-US"/>
          </a:p>
        </p:txBody>
      </p:sp>
      <p:pic>
        <p:nvPicPr>
          <p:cNvPr id="6151" name="Picture 7" descr="absorption-spectrum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05000" y="990600"/>
            <a:ext cx="5543550" cy="415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2" name="Picture 8" descr="absorption-spectrum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05000" y="990600"/>
            <a:ext cx="5562600" cy="417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absorption-spectrum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05000" y="0"/>
            <a:ext cx="5181600" cy="388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Picture 3" descr="absorption-spectrum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05000" y="0"/>
            <a:ext cx="5181600" cy="388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0" y="4038600"/>
            <a:ext cx="91440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1087438" algn="l"/>
                <a:tab pos="1431925" algn="l"/>
                <a:tab pos="1776413" algn="l"/>
              </a:tabLst>
            </a:pPr>
            <a:r>
              <a:rPr lang="en-US" sz="2000"/>
              <a:t>	c.  Accessory pigments</a:t>
            </a:r>
          </a:p>
          <a:p>
            <a:pPr>
              <a:tabLst>
                <a:tab pos="1087438" algn="l"/>
                <a:tab pos="1431925" algn="l"/>
                <a:tab pos="1776413" algn="l"/>
              </a:tabLst>
            </a:pPr>
            <a:r>
              <a:rPr lang="en-US" sz="2000"/>
              <a:t>		1.  chlorophyll b</a:t>
            </a:r>
          </a:p>
          <a:p>
            <a:pPr>
              <a:tabLst>
                <a:tab pos="1087438" algn="l"/>
                <a:tab pos="1431925" algn="l"/>
                <a:tab pos="1776413" algn="l"/>
              </a:tabLst>
            </a:pPr>
            <a:r>
              <a:rPr lang="en-US" sz="2000"/>
              <a:t>		2.  carotenoids</a:t>
            </a:r>
          </a:p>
          <a:p>
            <a:pPr>
              <a:tabLst>
                <a:tab pos="1087438" algn="l"/>
                <a:tab pos="1431925" algn="l"/>
                <a:tab pos="1776413" algn="l"/>
              </a:tabLst>
            </a:pPr>
            <a:r>
              <a:rPr lang="en-US" sz="2000"/>
              <a:t>			a.  mainly green absorbing pigments</a:t>
            </a:r>
            <a:endParaRPr lang="en-US"/>
          </a:p>
        </p:txBody>
      </p:sp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0" y="5257800"/>
            <a:ext cx="9144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1776413" algn="l"/>
                <a:tab pos="2109788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b.  </a:t>
            </a:r>
            <a:r>
              <a:rPr lang="en-US" sz="2000" dirty="0" err="1"/>
              <a:t>Photoprotection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/>
      <p:bldP spid="1126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Box 1"/>
          <p:cNvSpPr txBox="1">
            <a:spLocks noChangeArrowheads="1"/>
          </p:cNvSpPr>
          <p:nvPr/>
        </p:nvSpPr>
        <p:spPr bwMode="auto">
          <a:xfrm>
            <a:off x="0" y="0"/>
            <a:ext cx="9144000" cy="3847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741363" algn="l"/>
              </a:tabLst>
            </a:pPr>
            <a:r>
              <a:rPr lang="en-US" dirty="0"/>
              <a:t>	</a:t>
            </a:r>
            <a:r>
              <a:rPr lang="en-US" sz="2000" dirty="0"/>
              <a:t>3.  </a:t>
            </a:r>
            <a:r>
              <a:rPr lang="en-US" sz="2000" dirty="0" err="1"/>
              <a:t>Photosystems</a:t>
            </a:r>
            <a:endParaRPr lang="en-US" sz="2000" dirty="0"/>
          </a:p>
          <a:p>
            <a:pPr>
              <a:tabLst>
                <a:tab pos="741363" algn="l"/>
                <a:tab pos="1258888" algn="l"/>
                <a:tab pos="1598613" algn="l"/>
              </a:tabLst>
            </a:pPr>
            <a:r>
              <a:rPr lang="en-US" sz="2000" dirty="0" smtClean="0"/>
              <a:t>		a</a:t>
            </a:r>
            <a:r>
              <a:rPr lang="en-US" sz="2000" dirty="0"/>
              <a:t>.  Combination of a reaction-center complex surrounded by several light-	</a:t>
            </a:r>
            <a:r>
              <a:rPr lang="en-US" sz="2000" dirty="0" smtClean="0"/>
              <a:t>		harvesting </a:t>
            </a:r>
            <a:r>
              <a:rPr lang="en-US" sz="2000" dirty="0"/>
              <a:t>complexes</a:t>
            </a:r>
          </a:p>
          <a:p>
            <a:pPr>
              <a:tabLst>
                <a:tab pos="741363" algn="l"/>
                <a:tab pos="1598613" algn="l"/>
              </a:tabLst>
            </a:pPr>
            <a:r>
              <a:rPr lang="en-US" sz="2000" dirty="0" smtClean="0"/>
              <a:t>		1</a:t>
            </a:r>
            <a:r>
              <a:rPr lang="en-US" sz="2000" dirty="0"/>
              <a:t>.  Light-reaction center</a:t>
            </a:r>
          </a:p>
          <a:p>
            <a:pPr>
              <a:tabLst>
                <a:tab pos="741363" algn="l"/>
                <a:tab pos="1598613" algn="l"/>
                <a:tab pos="1938338" algn="l"/>
                <a:tab pos="2290763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	a</a:t>
            </a:r>
            <a:r>
              <a:rPr lang="en-US" sz="2000" dirty="0"/>
              <a:t>.  Protein complex containing a special pair of chlorophyll </a:t>
            </a:r>
            <a:r>
              <a:rPr lang="en-US" sz="2000" i="1" dirty="0"/>
              <a:t>a</a:t>
            </a:r>
            <a:r>
              <a:rPr lang="en-US" sz="2000" dirty="0"/>
              <a:t> 	</a:t>
            </a:r>
            <a:r>
              <a:rPr lang="en-US" sz="2000" dirty="0" smtClean="0"/>
              <a:t>			molecules </a:t>
            </a:r>
            <a:r>
              <a:rPr lang="en-US" sz="2000" dirty="0"/>
              <a:t>and a primary electron acceptor</a:t>
            </a:r>
          </a:p>
          <a:p>
            <a:pPr>
              <a:tabLst>
                <a:tab pos="741363" algn="l"/>
                <a:tab pos="2290763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1</a:t>
            </a:r>
            <a:r>
              <a:rPr lang="en-US" sz="2000" dirty="0"/>
              <a:t>.  P680 &amp; P700</a:t>
            </a:r>
          </a:p>
          <a:p>
            <a:pPr>
              <a:tabLst>
                <a:tab pos="741363" algn="l"/>
                <a:tab pos="1938338" algn="l"/>
              </a:tabLst>
            </a:pPr>
            <a:r>
              <a:rPr lang="en-US" sz="2000" dirty="0" smtClean="0"/>
              <a:t>		</a:t>
            </a:r>
            <a:r>
              <a:rPr lang="en-US" sz="2000" dirty="0" err="1" smtClean="0"/>
              <a:t>b</a:t>
            </a:r>
            <a:r>
              <a:rPr lang="en-US" sz="2000" dirty="0"/>
              <a:t>.  Accepts excited electrons from light-harvesting complexes</a:t>
            </a:r>
          </a:p>
          <a:p>
            <a:pPr>
              <a:tabLst>
                <a:tab pos="741363" algn="l"/>
                <a:tab pos="1598613" algn="l"/>
              </a:tabLst>
            </a:pPr>
            <a:r>
              <a:rPr lang="en-US" sz="2000" dirty="0" smtClean="0"/>
              <a:t>		2</a:t>
            </a:r>
            <a:r>
              <a:rPr lang="en-US" sz="2000" dirty="0"/>
              <a:t>.  Light-harvesting complexes</a:t>
            </a:r>
          </a:p>
          <a:p>
            <a:pPr>
              <a:tabLst>
                <a:tab pos="741363" algn="l"/>
                <a:tab pos="1938338" algn="l"/>
                <a:tab pos="2290763" algn="l"/>
              </a:tabLst>
            </a:pPr>
            <a:r>
              <a:rPr lang="en-US" sz="2000" dirty="0" smtClean="0"/>
              <a:t>		a</a:t>
            </a:r>
            <a:r>
              <a:rPr lang="en-US" sz="2000" dirty="0"/>
              <a:t>.  Consists of various </a:t>
            </a:r>
            <a:r>
              <a:rPr lang="en-US" sz="2000" u="sng" dirty="0"/>
              <a:t>pigment</a:t>
            </a:r>
            <a:r>
              <a:rPr lang="en-US" sz="2000" dirty="0"/>
              <a:t> molecules (chlorophyll a, </a:t>
            </a:r>
            <a:r>
              <a:rPr lang="en-US" sz="2000" dirty="0" err="1"/>
              <a:t>b</a:t>
            </a:r>
            <a:r>
              <a:rPr lang="en-US" sz="2000" dirty="0"/>
              <a:t>, </a:t>
            </a:r>
            <a:r>
              <a:rPr lang="en-US" sz="2000" dirty="0" smtClean="0"/>
              <a:t>			</a:t>
            </a:r>
            <a:r>
              <a:rPr lang="en-US" sz="2000" dirty="0" err="1" smtClean="0"/>
              <a:t>caratenoids</a:t>
            </a:r>
            <a:r>
              <a:rPr lang="en-US" sz="2000" dirty="0"/>
              <a:t>, etc.)</a:t>
            </a:r>
          </a:p>
          <a:p>
            <a:pPr>
              <a:tabLst>
                <a:tab pos="741363" algn="l"/>
                <a:tab pos="1938338" algn="l"/>
              </a:tabLst>
            </a:pPr>
            <a:r>
              <a:rPr lang="en-US" sz="2000" dirty="0" smtClean="0"/>
              <a:t>		</a:t>
            </a:r>
            <a:r>
              <a:rPr lang="en-US" sz="2000" dirty="0" err="1" smtClean="0"/>
              <a:t>b</a:t>
            </a:r>
            <a:r>
              <a:rPr lang="en-US" sz="2000" dirty="0"/>
              <a:t>.  Transfers light energy to the light-reaction center</a:t>
            </a:r>
          </a:p>
        </p:txBody>
      </p:sp>
      <p:pic>
        <p:nvPicPr>
          <p:cNvPr id="22531" name="Picture 2" descr="10_12HarvestLight-L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00400" y="3832225"/>
            <a:ext cx="2971800" cy="302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4"/>
          <p:cNvSpPr txBox="1">
            <a:spLocks noChangeArrowheads="1"/>
          </p:cNvSpPr>
          <p:nvPr/>
        </p:nvSpPr>
        <p:spPr bwMode="auto">
          <a:xfrm>
            <a:off x="0" y="4876800"/>
            <a:ext cx="9144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344488" algn="l"/>
              </a:tabLst>
            </a:pPr>
            <a:r>
              <a:rPr lang="en-US" sz="2000"/>
              <a:t>	B.  Converting light E</a:t>
            </a:r>
            <a:r>
              <a:rPr lang="en-US" sz="2000">
                <a:sym typeface="Wingdings" pitchFamily="-111" charset="2"/>
              </a:rPr>
              <a:t></a:t>
            </a:r>
            <a:r>
              <a:rPr lang="en-US" sz="2000"/>
              <a:t> chemical E (</a:t>
            </a:r>
            <a:r>
              <a:rPr lang="en-US" sz="2000" u="sng"/>
              <a:t>LINEAR ELECTRON FLOW</a:t>
            </a:r>
            <a:r>
              <a:rPr lang="en-US" sz="2000"/>
              <a:t>)</a:t>
            </a:r>
            <a:endParaRPr lang="en-US"/>
          </a:p>
        </p:txBody>
      </p:sp>
      <p:sp>
        <p:nvSpPr>
          <p:cNvPr id="23555" name="Text Box 5"/>
          <p:cNvSpPr txBox="1">
            <a:spLocks noChangeArrowheads="1"/>
          </p:cNvSpPr>
          <p:nvPr/>
        </p:nvSpPr>
        <p:spPr bwMode="auto">
          <a:xfrm>
            <a:off x="0" y="5181600"/>
            <a:ext cx="91440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742950" algn="l"/>
                <a:tab pos="1087438" algn="l"/>
              </a:tabLst>
            </a:pPr>
            <a:r>
              <a:rPr lang="en-US" sz="2000" dirty="0"/>
              <a:t>	1.  Step 1</a:t>
            </a:r>
          </a:p>
          <a:p>
            <a:pPr>
              <a:tabLst>
                <a:tab pos="742950" algn="l"/>
                <a:tab pos="1087438" algn="l"/>
              </a:tabLst>
            </a:pPr>
            <a:r>
              <a:rPr lang="en-US" sz="2000" dirty="0"/>
              <a:t>		a.  Light E is absorbed by light-harvesting complex in </a:t>
            </a:r>
            <a:r>
              <a:rPr lang="en-US" sz="2000" dirty="0" err="1"/>
              <a:t>photosystem</a:t>
            </a:r>
            <a:r>
              <a:rPr lang="en-US" sz="2000" dirty="0"/>
              <a:t> II (PS II)</a:t>
            </a:r>
          </a:p>
          <a:p>
            <a:pPr>
              <a:tabLst>
                <a:tab pos="742950" algn="l"/>
                <a:tab pos="1087438" algn="l"/>
                <a:tab pos="1371600" algn="l"/>
              </a:tabLst>
            </a:pPr>
            <a:r>
              <a:rPr lang="en-US" sz="2000" dirty="0" smtClean="0"/>
              <a:t>			1</a:t>
            </a:r>
            <a:r>
              <a:rPr lang="en-US" sz="2000" dirty="0"/>
              <a:t>.  Energy relayed to P680 in reaction-center complex</a:t>
            </a:r>
            <a:endParaRPr lang="en-US" dirty="0"/>
          </a:p>
        </p:txBody>
      </p:sp>
      <p:sp>
        <p:nvSpPr>
          <p:cNvPr id="23556" name="Text Box 6"/>
          <p:cNvSpPr txBox="1">
            <a:spLocks noChangeArrowheads="1"/>
          </p:cNvSpPr>
          <p:nvPr/>
        </p:nvSpPr>
        <p:spPr bwMode="auto">
          <a:xfrm>
            <a:off x="0" y="60960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1087438" algn="l"/>
                <a:tab pos="1431925" algn="l"/>
              </a:tabLst>
            </a:pPr>
            <a:r>
              <a:rPr lang="en-US" sz="2000"/>
              <a:t>	b.  Electron in P680 excited to a higher energy state</a:t>
            </a:r>
            <a:endParaRPr lang="en-US"/>
          </a:p>
        </p:txBody>
      </p:sp>
      <p:pic>
        <p:nvPicPr>
          <p:cNvPr id="9" name="Picture 8" descr="10_11a-ExcitChlorophyll-L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76400" y="0"/>
            <a:ext cx="4575175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2" descr="10_13LinearElectronFlow_1-L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6000" y="0"/>
            <a:ext cx="3856038" cy="4802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4"/>
          <p:cNvSpPr txBox="1">
            <a:spLocks noChangeArrowheads="1"/>
          </p:cNvSpPr>
          <p:nvPr/>
        </p:nvSpPr>
        <p:spPr bwMode="auto">
          <a:xfrm>
            <a:off x="0" y="4267200"/>
            <a:ext cx="91440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742950" algn="l"/>
                <a:tab pos="1087438" algn="l"/>
                <a:tab pos="1431925" algn="l"/>
              </a:tabLst>
            </a:pPr>
            <a:r>
              <a:rPr lang="en-US" sz="2000"/>
              <a:t>	2.  Step 2</a:t>
            </a:r>
          </a:p>
          <a:p>
            <a:pPr>
              <a:tabLst>
                <a:tab pos="742950" algn="l"/>
                <a:tab pos="1087438" algn="l"/>
                <a:tab pos="1431925" algn="l"/>
              </a:tabLst>
            </a:pPr>
            <a:r>
              <a:rPr lang="en-US" sz="2000"/>
              <a:t>		a.  Excited electrons leaves P680</a:t>
            </a:r>
          </a:p>
          <a:p>
            <a:pPr>
              <a:tabLst>
                <a:tab pos="742950" algn="l"/>
                <a:tab pos="1087438" algn="l"/>
                <a:tab pos="1431925" algn="l"/>
              </a:tabLst>
            </a:pPr>
            <a:r>
              <a:rPr lang="en-US" sz="2000"/>
              <a:t>			1.  Accepted by Primary Electron Acceptor</a:t>
            </a:r>
            <a:endParaRPr lang="en-US"/>
          </a:p>
        </p:txBody>
      </p:sp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0" y="5181600"/>
            <a:ext cx="9144000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741363" algn="l"/>
                <a:tab pos="1087438" algn="l"/>
                <a:tab pos="1431925" algn="l"/>
              </a:tabLst>
            </a:pPr>
            <a:r>
              <a:rPr lang="en-US" sz="2000" dirty="0"/>
              <a:t>	3.  Step 3</a:t>
            </a:r>
          </a:p>
          <a:p>
            <a:pPr>
              <a:tabLst>
                <a:tab pos="741363" algn="l"/>
                <a:tab pos="1087438" algn="l"/>
                <a:tab pos="1431925" algn="l"/>
              </a:tabLst>
            </a:pPr>
            <a:r>
              <a:rPr lang="en-US" sz="2000" dirty="0" smtClean="0"/>
              <a:t>		a.  </a:t>
            </a:r>
            <a:r>
              <a:rPr lang="en-US" sz="2000" dirty="0"/>
              <a:t>Water is split into 2 electrons and 1 oxygen molecule</a:t>
            </a:r>
          </a:p>
          <a:p>
            <a:pPr>
              <a:tabLst>
                <a:tab pos="741363" algn="l"/>
                <a:tab pos="1087438" algn="l"/>
                <a:tab pos="1431925" algn="l"/>
                <a:tab pos="1768475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	1</a:t>
            </a:r>
            <a:r>
              <a:rPr lang="en-US" sz="2000" dirty="0"/>
              <a:t>.  Oxygen combines </a:t>
            </a:r>
            <a:r>
              <a:rPr lang="en-US" sz="2000" dirty="0" err="1"/>
              <a:t>w</a:t>
            </a:r>
            <a:r>
              <a:rPr lang="en-US" sz="2000" dirty="0"/>
              <a:t>/ another oxygen &amp; diffuses out of 			</a:t>
            </a:r>
            <a:r>
              <a:rPr lang="en-US" sz="2000" dirty="0" smtClean="0"/>
              <a:t>		chloroplast </a:t>
            </a:r>
            <a:r>
              <a:rPr lang="en-US" sz="2000" dirty="0"/>
              <a:t>and leaves the plant</a:t>
            </a:r>
          </a:p>
          <a:p>
            <a:pPr>
              <a:tabLst>
                <a:tab pos="741363" algn="l"/>
                <a:tab pos="1087438" algn="l"/>
                <a:tab pos="1431925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	2</a:t>
            </a:r>
            <a:r>
              <a:rPr lang="en-US" sz="2000" dirty="0"/>
              <a:t>.  2 electrons replace electron that left chlorophyll</a:t>
            </a:r>
            <a:endParaRPr lang="en-US" dirty="0"/>
          </a:p>
        </p:txBody>
      </p:sp>
      <p:pic>
        <p:nvPicPr>
          <p:cNvPr id="25604" name="Picture 7" descr="10_13LinearElectronFlow_1-L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71800" y="0"/>
            <a:ext cx="3475038" cy="432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 descr="10_13LinearElectronFlow_2-L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71800" y="0"/>
            <a:ext cx="3486150" cy="429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3"/>
          <p:cNvSpPr txBox="1">
            <a:spLocks noChangeArrowheads="1"/>
          </p:cNvSpPr>
          <p:nvPr/>
        </p:nvSpPr>
        <p:spPr bwMode="auto">
          <a:xfrm>
            <a:off x="0" y="3581400"/>
            <a:ext cx="91440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742950" algn="l"/>
                <a:tab pos="1087438" algn="l"/>
                <a:tab pos="1431925" algn="l"/>
              </a:tabLst>
            </a:pPr>
            <a:r>
              <a:rPr lang="en-US" sz="2000"/>
              <a:t>	4.  Steps 4 &amp; 5</a:t>
            </a:r>
          </a:p>
          <a:p>
            <a:pPr>
              <a:tabLst>
                <a:tab pos="742950" algn="l"/>
                <a:tab pos="1087438" algn="l"/>
                <a:tab pos="1431925" algn="l"/>
              </a:tabLst>
            </a:pPr>
            <a:r>
              <a:rPr lang="en-US" sz="2000"/>
              <a:t>		a.  Excited electrons leaves “PEA” and enters electron transport chain</a:t>
            </a:r>
          </a:p>
        </p:txBody>
      </p:sp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0" y="4191000"/>
            <a:ext cx="9144000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1087438" algn="l"/>
                <a:tab pos="1431925" algn="l"/>
              </a:tabLst>
            </a:pPr>
            <a:r>
              <a:rPr lang="en-US" sz="2000"/>
              <a:t>	b.  As electrons move down electron transport chain they pass 			through the Cytochrome Complex</a:t>
            </a:r>
            <a:endParaRPr lang="en-US"/>
          </a:p>
          <a:p>
            <a:pPr>
              <a:tabLst>
                <a:tab pos="1087438" algn="l"/>
                <a:tab pos="1431925" algn="l"/>
              </a:tabLst>
            </a:pPr>
            <a:r>
              <a:rPr lang="en-US" sz="2000"/>
              <a:t>		1.  ATP indirectly Synthsized</a:t>
            </a:r>
          </a:p>
          <a:p>
            <a:pPr>
              <a:tabLst>
                <a:tab pos="1087438" algn="l"/>
                <a:tab pos="1431925" algn="l"/>
              </a:tabLst>
            </a:pPr>
            <a:r>
              <a:rPr lang="en-US" sz="2000"/>
              <a:t>		2.  H</a:t>
            </a:r>
            <a:r>
              <a:rPr lang="en-US" sz="2000" baseline="30000"/>
              <a:t>+</a:t>
            </a:r>
            <a:r>
              <a:rPr lang="en-US" sz="2000"/>
              <a:t> pumped from stroma into Thylakoid space</a:t>
            </a:r>
          </a:p>
          <a:p>
            <a:pPr>
              <a:tabLst>
                <a:tab pos="1087438" algn="l"/>
                <a:tab pos="1431925" algn="l"/>
              </a:tabLst>
            </a:pPr>
            <a:r>
              <a:rPr lang="en-US" sz="2000"/>
              <a:t>			a.  Proton gradient established for use in chemiosmosis</a:t>
            </a:r>
          </a:p>
        </p:txBody>
      </p:sp>
      <p:pic>
        <p:nvPicPr>
          <p:cNvPr id="27652" name="Picture 6" descr="10_13LinearElectronFlow_3-L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38400" y="0"/>
            <a:ext cx="3997325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2"/>
          <p:cNvSpPr txBox="1">
            <a:spLocks noChangeArrowheads="1"/>
          </p:cNvSpPr>
          <p:nvPr/>
        </p:nvSpPr>
        <p:spPr bwMode="auto">
          <a:xfrm>
            <a:off x="0" y="3733800"/>
            <a:ext cx="91440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742950" algn="l"/>
                <a:tab pos="1087438" algn="l"/>
                <a:tab pos="1431925" algn="l"/>
              </a:tabLst>
            </a:pPr>
            <a:r>
              <a:rPr lang="en-US" sz="2000"/>
              <a:t>	5.  Step 6</a:t>
            </a:r>
          </a:p>
          <a:p>
            <a:pPr>
              <a:tabLst>
                <a:tab pos="742950" algn="l"/>
                <a:tab pos="1087438" algn="l"/>
                <a:tab pos="1431925" algn="l"/>
              </a:tabLst>
            </a:pPr>
            <a:r>
              <a:rPr lang="en-US" sz="2000"/>
              <a:t>		a.  Light E is absorbed by light-harvesting complex in Photoystem I (PS I)</a:t>
            </a:r>
          </a:p>
          <a:p>
            <a:pPr>
              <a:tabLst>
                <a:tab pos="742950" algn="l"/>
                <a:tab pos="1087438" algn="l"/>
                <a:tab pos="1431925" algn="l"/>
              </a:tabLst>
            </a:pPr>
            <a:r>
              <a:rPr lang="en-US" sz="2000"/>
              <a:t>			1.  This occurs at the same time as photosystem II </a:t>
            </a:r>
          </a:p>
          <a:p>
            <a:pPr>
              <a:tabLst>
                <a:tab pos="742950" algn="l"/>
                <a:tab pos="1087438" algn="l"/>
                <a:tab pos="1431925" algn="l"/>
              </a:tabLst>
            </a:pPr>
            <a:r>
              <a:rPr lang="en-US" sz="2000"/>
              <a:t>			2.  Energy relayed to P700 in reaction-center complex</a:t>
            </a:r>
            <a:endParaRPr lang="en-US"/>
          </a:p>
        </p:txBody>
      </p:sp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0" y="5029200"/>
            <a:ext cx="9144000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1087438" algn="l"/>
                <a:tab pos="1431925" algn="l"/>
                <a:tab pos="1776413" algn="l"/>
                <a:tab pos="2109788" algn="l"/>
              </a:tabLst>
            </a:pPr>
            <a:r>
              <a:rPr lang="en-US" sz="2000"/>
              <a:t>	b.  Excited electrons leaves P700</a:t>
            </a:r>
          </a:p>
          <a:p>
            <a:pPr>
              <a:tabLst>
                <a:tab pos="1087438" algn="l"/>
                <a:tab pos="1431925" algn="l"/>
                <a:tab pos="1776413" algn="l"/>
                <a:tab pos="2109788" algn="l"/>
              </a:tabLst>
            </a:pPr>
            <a:r>
              <a:rPr lang="en-US" sz="2000"/>
              <a:t>		1.  Accepted by primary electron acceptor</a:t>
            </a:r>
          </a:p>
          <a:p>
            <a:pPr>
              <a:tabLst>
                <a:tab pos="1087438" algn="l"/>
                <a:tab pos="1431925" algn="l"/>
                <a:tab pos="1776413" algn="l"/>
                <a:tab pos="2109788" algn="l"/>
              </a:tabLst>
            </a:pPr>
            <a:r>
              <a:rPr lang="en-US" sz="2000"/>
              <a:t>		2.  Lost electrons replaced by electrons from photosystem II</a:t>
            </a:r>
          </a:p>
          <a:p>
            <a:pPr>
              <a:tabLst>
                <a:tab pos="1087438" algn="l"/>
                <a:tab pos="1431925" algn="l"/>
                <a:tab pos="1776413" algn="l"/>
                <a:tab pos="2109788" algn="l"/>
              </a:tabLst>
            </a:pPr>
            <a:r>
              <a:rPr lang="en-US" sz="2000"/>
              <a:t>			a.  Electrons traveling down electron transport chain in step 3 				end up in photosystem I</a:t>
            </a:r>
            <a:endParaRPr lang="en-US"/>
          </a:p>
        </p:txBody>
      </p:sp>
      <p:pic>
        <p:nvPicPr>
          <p:cNvPr id="29700" name="Picture 6" descr="10_13LinearElectronFlow_4-L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76400" y="0"/>
            <a:ext cx="5791200" cy="362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</p:bldLst>
  </p:timing>
</p:sld>
</file>

<file path=ppt/theme/theme1.xml><?xml version="1.0" encoding="utf-8"?>
<a:theme xmlns:a="http://schemas.openxmlformats.org/drawingml/2006/main" name="Textured">
  <a:themeElements>
    <a:clrScheme name="Textured 1">
      <a:dk1>
        <a:srgbClr val="003366"/>
      </a:dk1>
      <a:lt1>
        <a:srgbClr val="FFFFFF"/>
      </a:lt1>
      <a:dk2>
        <a:srgbClr val="2B5481"/>
      </a:dk2>
      <a:lt2>
        <a:srgbClr val="E5FFFF"/>
      </a:lt2>
      <a:accent1>
        <a:srgbClr val="009999"/>
      </a:accent1>
      <a:accent2>
        <a:srgbClr val="336699"/>
      </a:accent2>
      <a:accent3>
        <a:srgbClr val="ACB3C1"/>
      </a:accent3>
      <a:accent4>
        <a:srgbClr val="DADADA"/>
      </a:accent4>
      <a:accent5>
        <a:srgbClr val="AACACA"/>
      </a:accent5>
      <a:accent6>
        <a:srgbClr val="2D5C8A"/>
      </a:accent6>
      <a:hlink>
        <a:srgbClr val="00CCFF"/>
      </a:hlink>
      <a:folHlink>
        <a:srgbClr val="FFCC00"/>
      </a:folHlink>
    </a:clrScheme>
    <a:fontScheme name="Textured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11" charset="0"/>
            <a:ea typeface="ＭＳ Ｐゴシック" pitchFamily="-111" charset="-128"/>
            <a:cs typeface="ＭＳ Ｐゴシック" pitchFamily="-111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11" charset="0"/>
            <a:ea typeface="ＭＳ Ｐゴシック" pitchFamily="-111" charset="-128"/>
            <a:cs typeface="ＭＳ Ｐゴシック" pitchFamily="-111" charset="-128"/>
          </a:defRPr>
        </a:defPPr>
      </a:lstStyle>
    </a:lnDef>
  </a:objectDefaults>
  <a:extraClrSchemeLst>
    <a:extraClrScheme>
      <a:clrScheme name="Textured 1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ACB3C1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xtured 2">
        <a:dk1>
          <a:srgbClr val="003300"/>
        </a:dk1>
        <a:lt1>
          <a:srgbClr val="FFFFFF"/>
        </a:lt1>
        <a:dk2>
          <a:srgbClr val="2B5481"/>
        </a:dk2>
        <a:lt2>
          <a:srgbClr val="CCFF99"/>
        </a:lt2>
        <a:accent1>
          <a:srgbClr val="33CC33"/>
        </a:accent1>
        <a:accent2>
          <a:srgbClr val="46562A"/>
        </a:accent2>
        <a:accent3>
          <a:srgbClr val="ACB3C1"/>
        </a:accent3>
        <a:accent4>
          <a:srgbClr val="DADADA"/>
        </a:accent4>
        <a:accent5>
          <a:srgbClr val="ADE2AD"/>
        </a:accent5>
        <a:accent6>
          <a:srgbClr val="3F4D25"/>
        </a:accent6>
        <a:hlink>
          <a:srgbClr val="0099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xtured 3">
        <a:dk1>
          <a:srgbClr val="4E4E74"/>
        </a:dk1>
        <a:lt1>
          <a:srgbClr val="FFFFFF"/>
        </a:lt1>
        <a:dk2>
          <a:srgbClr val="2B5481"/>
        </a:dk2>
        <a:lt2>
          <a:srgbClr val="FFFFCC"/>
        </a:lt2>
        <a:accent1>
          <a:srgbClr val="5E5884"/>
        </a:accent1>
        <a:accent2>
          <a:srgbClr val="8AB29D"/>
        </a:accent2>
        <a:accent3>
          <a:srgbClr val="ACB3C1"/>
        </a:accent3>
        <a:accent4>
          <a:srgbClr val="DADADA"/>
        </a:accent4>
        <a:accent5>
          <a:srgbClr val="B6B4C2"/>
        </a:accent5>
        <a:accent6>
          <a:srgbClr val="7DA18E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xtured 4">
        <a:dk1>
          <a:srgbClr val="080808"/>
        </a:dk1>
        <a:lt1>
          <a:srgbClr val="FFFFFF"/>
        </a:lt1>
        <a:dk2>
          <a:srgbClr val="2B5481"/>
        </a:dk2>
        <a:lt2>
          <a:srgbClr val="FFFFFF"/>
        </a:lt2>
        <a:accent1>
          <a:srgbClr val="666699"/>
        </a:accent1>
        <a:accent2>
          <a:srgbClr val="3366CC"/>
        </a:accent2>
        <a:accent3>
          <a:srgbClr val="ACB3C1"/>
        </a:accent3>
        <a:accent4>
          <a:srgbClr val="DADADA"/>
        </a:accent4>
        <a:accent5>
          <a:srgbClr val="B8B8CA"/>
        </a:accent5>
        <a:accent6>
          <a:srgbClr val="2D5CB9"/>
        </a:accent6>
        <a:hlink>
          <a:srgbClr val="00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Macintosh HD:Applications:Microsoft Office 2004:Templates:Presentations:Designs:Textured</Template>
  <TotalTime>852</TotalTime>
  <Words>27</Words>
  <Application>Microsoft Macintosh PowerPoint</Application>
  <PresentationFormat>On-screen Show (4:3)</PresentationFormat>
  <Paragraphs>117</Paragraphs>
  <Slides>16</Slides>
  <Notes>11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Textured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Scott Thomas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Scott Thomas</dc:creator>
  <cp:lastModifiedBy>Scott Thomas</cp:lastModifiedBy>
  <cp:revision>11</cp:revision>
  <dcterms:created xsi:type="dcterms:W3CDTF">2009-09-23T01:57:27Z</dcterms:created>
  <dcterms:modified xsi:type="dcterms:W3CDTF">2015-04-21T15:20:19Z</dcterms:modified>
</cp:coreProperties>
</file>